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65" r:id="rId2"/>
    <p:sldId id="256" r:id="rId3"/>
    <p:sldId id="275" r:id="rId4"/>
    <p:sldId id="260" r:id="rId5"/>
    <p:sldId id="262" r:id="rId6"/>
    <p:sldId id="261" r:id="rId7"/>
    <p:sldId id="263" r:id="rId8"/>
    <p:sldId id="266" r:id="rId9"/>
    <p:sldId id="259" r:id="rId10"/>
    <p:sldId id="258" r:id="rId11"/>
    <p:sldId id="267" r:id="rId12"/>
    <p:sldId id="268" r:id="rId13"/>
    <p:sldId id="264" r:id="rId14"/>
    <p:sldId id="282" r:id="rId15"/>
    <p:sldId id="286" r:id="rId16"/>
    <p:sldId id="278" r:id="rId17"/>
    <p:sldId id="279" r:id="rId18"/>
    <p:sldId id="280" r:id="rId19"/>
    <p:sldId id="277" r:id="rId20"/>
    <p:sldId id="281" r:id="rId21"/>
    <p:sldId id="283" r:id="rId22"/>
    <p:sldId id="284" r:id="rId23"/>
    <p:sldId id="288" r:id="rId24"/>
    <p:sldId id="291" r:id="rId25"/>
    <p:sldId id="292" r:id="rId26"/>
    <p:sldId id="273" r:id="rId27"/>
    <p:sldId id="27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A8EBE-8FA2-4942-B1E8-179E39425601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6B54B-EDC3-4A6A-B482-60C6769D3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8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0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230A7-A574-4AF1-A503-4D26978945A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87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5A81F19-3DEB-480A-A532-DC9B84B89073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06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1305B-D4C2-4C24-AA64-8D104329647D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87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DF5F-5B38-40A7-B2D1-7DE84890BBF1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18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461-D421-4C4C-B6DE-58A416556306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97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946BC8-F677-46DA-B721-DD53D30DDE14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3196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9369-4C22-4444-BDC9-A747971E5F8E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187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8834-840D-4CD0-81DF-5FB53EE107DA}" type="datetime1">
              <a:rPr lang="ru-RU" smtClean="0"/>
              <a:t>29.05.2023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049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CF25-EAE7-4053-9BDF-62042BC47C45}" type="datetime1">
              <a:rPr lang="ru-RU" smtClean="0"/>
              <a:t>29.05.2023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78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4F4D-B9C2-4169-8CA4-16ABBFF941DA}" type="datetime1">
              <a:rPr lang="ru-RU" smtClean="0"/>
              <a:t>29.05.2023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0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FA1EB0E-EC79-4832-B077-AC0839829E73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2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B1DB94E-2D78-48A0-91AA-84B179C0E1CF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6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630FD7C-C4C5-4972-B4BE-298A16F02BEF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5F3D27-DF0C-42A9-A97B-57116AE586A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077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E0F0F-9344-4045-81D2-9DFD063CF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954" y="1014113"/>
            <a:ext cx="4111345" cy="4394988"/>
          </a:xfrm>
        </p:spPr>
        <p:txBody>
          <a:bodyPr/>
          <a:lstStyle/>
          <a:p>
            <a:r>
              <a:rPr lang="ru-RU" sz="2800" spc="300" dirty="0"/>
              <a:t>Анализ использования технологии блокчейн</a:t>
            </a:r>
            <a:br>
              <a:rPr lang="en-US" sz="2800" spc="300" dirty="0"/>
            </a:br>
            <a:r>
              <a:rPr lang="ru-RU" sz="2800" spc="300" dirty="0"/>
              <a:t> </a:t>
            </a:r>
            <a:br>
              <a:rPr lang="ru-RU" sz="2800" spc="300" dirty="0"/>
            </a:br>
            <a:r>
              <a:rPr lang="en-US" sz="2800" spc="300" dirty="0" err="1"/>
              <a:t>Analiza</a:t>
            </a:r>
            <a:r>
              <a:rPr lang="en-US" sz="2800" spc="300" dirty="0"/>
              <a:t> </a:t>
            </a:r>
            <a:r>
              <a:rPr lang="en-US" sz="2800" spc="300" dirty="0" err="1"/>
              <a:t>utilizării</a:t>
            </a:r>
            <a:r>
              <a:rPr lang="en-US" sz="2800" spc="300" dirty="0"/>
              <a:t> </a:t>
            </a:r>
            <a:r>
              <a:rPr lang="en-US" sz="2800" spc="300" dirty="0" err="1"/>
              <a:t>tehnologiei</a:t>
            </a:r>
            <a:r>
              <a:rPr lang="en-US" sz="2800" spc="300" dirty="0"/>
              <a:t> blockchain</a:t>
            </a:r>
            <a:br>
              <a:rPr lang="en-US" sz="2800" spc="300" dirty="0"/>
            </a:br>
            <a:r>
              <a:rPr lang="en-US" sz="2800" spc="300" dirty="0"/>
              <a:t> </a:t>
            </a:r>
            <a:br>
              <a:rPr lang="en-US" sz="2800" spc="300" dirty="0"/>
            </a:br>
            <a:r>
              <a:rPr lang="en-US" sz="2800" spc="300" dirty="0"/>
              <a:t>Analysis of the use of blockchain technology</a:t>
            </a:r>
            <a:endParaRPr lang="ru-RU" sz="2800" spc="3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83DCE9-3AC2-4C92-A5DE-50732D24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</a:t>
            </a:fld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872C166-2BAC-44F4-B5B5-C84064F4B95B}"/>
              </a:ext>
            </a:extLst>
          </p:cNvPr>
          <p:cNvSpPr>
            <a:spLocks noGrp="1"/>
          </p:cNvSpPr>
          <p:nvPr/>
        </p:nvSpPr>
        <p:spPr>
          <a:xfrm>
            <a:off x="5887459" y="5265019"/>
            <a:ext cx="6125499" cy="111066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Șarafudinov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Nicolae, gr. TI-196</a:t>
            </a:r>
          </a:p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Coordonator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Cernei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Irina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asistenta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universitara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E759D2-FEF2-45DF-A746-62B46A863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1" y="252067"/>
            <a:ext cx="1860518" cy="13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8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D2112-1C0F-4718-ABC7-1D67F67F1BEC}"/>
              </a:ext>
            </a:extLst>
          </p:cNvPr>
          <p:cNvSpPr txBox="1"/>
          <p:nvPr/>
        </p:nvSpPr>
        <p:spPr>
          <a:xfrm>
            <a:off x="1020278" y="889233"/>
            <a:ext cx="50052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начале мая 2019 года 18 учебных заведений Сингапура решили выдавать студентам цифровые дипломы при помощи блокчейн-технологии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блокчейна устранит две важные проблемы: 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физического документа, который может быть утерян или подделан, и необходимость запросов на его проверку.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необходимая информация для проверки дипломов и других сертификатов, будет храниться в защищенной от несанкционированного доступа блокчейн-платформе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OpenCerts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546333-F211-4A22-A8FE-6D1B7EAC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67" y="633196"/>
            <a:ext cx="5755258" cy="3559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A1A44-94A1-40A0-B8F3-73295E3DC37F}"/>
              </a:ext>
            </a:extLst>
          </p:cNvPr>
          <p:cNvSpPr txBox="1"/>
          <p:nvPr/>
        </p:nvSpPr>
        <p:spPr>
          <a:xfrm>
            <a:off x="1020278" y="4515423"/>
            <a:ext cx="10655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Студенты могут использовать цифровые дипломы, чтобы устроиться на работу или поступить в другой университет. В идеале использование блокчейна также должно снизить затраты, связанные с созданием традиционных бумажных дипломов, и повысить общую эффективность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23635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C832F-33F0-499A-A6B0-5906047BFC32}"/>
              </a:ext>
            </a:extLst>
          </p:cNvPr>
          <p:cNvSpPr txBox="1"/>
          <p:nvPr/>
        </p:nvSpPr>
        <p:spPr>
          <a:xfrm>
            <a:off x="1442585" y="725254"/>
            <a:ext cx="9306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В феврале 2020 года стало известно о том, что в России начинают выдавать дипломы об окончания вуза в блокчейне. Первым такой проект реализовал Пензенский государственный университет (ПГУ). Техническое решение для него разработала компания </a:t>
            </a:r>
            <a:r>
              <a:rPr lang="ru-RU" dirty="0" err="1"/>
              <a:t>Credentia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03DF70-4EF1-4C97-8DDB-2ED88ED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925583"/>
            <a:ext cx="85820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1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A9FA48-338E-44B7-A5E4-EFC13F4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12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E2C9A-7E8E-4DFC-BF5F-228DFDAA0581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реальной жизни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F378-760B-4364-898F-F5C3DDE5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89" y="704013"/>
            <a:ext cx="8694822" cy="54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6926C-F423-4844-BEB4-0D1FF83E0B83}"/>
              </a:ext>
            </a:extLst>
          </p:cNvPr>
          <p:cNvSpPr txBox="1"/>
          <p:nvPr/>
        </p:nvSpPr>
        <p:spPr>
          <a:xfrm>
            <a:off x="893956" y="1927627"/>
            <a:ext cx="673768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/>
              <a:t>	Криптовалюты имеют ценность, потому что они являются уникальными цифровыми активами, которые могут быть использованы для проведения безопасных, быстрых и анонимных транзакций без участия посредников. 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	Цена криптовалют определяется спросом и предложением на рынке. Кроме того, криптовалюты имеют ограниченный выпуск, что также может влиять на их цену.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709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криптовалюты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641FF3-6384-4BC9-867B-948CB3A4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3" y="1515836"/>
            <a:ext cx="3826328" cy="3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7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14</a:t>
            </a:fld>
            <a:endParaRPr lang="ru-RU"/>
          </a:p>
        </p:txBody>
      </p:sp>
      <p:sp>
        <p:nvSpPr>
          <p:cNvPr id="5" name="Крест 4">
            <a:extLst>
              <a:ext uri="{FF2B5EF4-FFF2-40B4-BE49-F238E27FC236}">
                <a16:creationId xmlns:a16="http://schemas.microsoft.com/office/drawing/2014/main" id="{652DD84C-0C3B-458D-B456-A63268EBD8E1}"/>
              </a:ext>
            </a:extLst>
          </p:cNvPr>
          <p:cNvSpPr/>
          <p:nvPr/>
        </p:nvSpPr>
        <p:spPr>
          <a:xfrm>
            <a:off x="3389746" y="866995"/>
            <a:ext cx="812800" cy="812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 Блокчейна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BE20CE1-FB37-4101-B13B-4586477DDA26}"/>
              </a:ext>
            </a:extLst>
          </p:cNvPr>
          <p:cNvSpPr/>
          <p:nvPr/>
        </p:nvSpPr>
        <p:spPr>
          <a:xfrm>
            <a:off x="7788565" y="1072363"/>
            <a:ext cx="822036" cy="400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2A1946F-3F1B-47D6-B401-800719160FC5}"/>
              </a:ext>
            </a:extLst>
          </p:cNvPr>
          <p:cNvGraphicFramePr>
            <a:graphicFrameLocks noGrp="1"/>
          </p:cNvGraphicFramePr>
          <p:nvPr/>
        </p:nvGraphicFramePr>
        <p:xfrm>
          <a:off x="1579416" y="1875679"/>
          <a:ext cx="9033164" cy="4172696"/>
        </p:xfrm>
        <a:graphic>
          <a:graphicData uri="http://schemas.openxmlformats.org/drawingml/2006/table">
            <a:tbl>
              <a:tblPr/>
              <a:tblGrid>
                <a:gridCol w="4516582">
                  <a:extLst>
                    <a:ext uri="{9D8B030D-6E8A-4147-A177-3AD203B41FA5}">
                      <a16:colId xmlns:a16="http://schemas.microsoft.com/office/drawing/2014/main" val="465396584"/>
                    </a:ext>
                  </a:extLst>
                </a:gridCol>
                <a:gridCol w="4516582">
                  <a:extLst>
                    <a:ext uri="{9D8B030D-6E8A-4147-A177-3AD203B41FA5}">
                      <a16:colId xmlns:a16="http://schemas.microsoft.com/office/drawing/2014/main" val="712135603"/>
                    </a:ext>
                  </a:extLst>
                </a:gridCol>
              </a:tblGrid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Децентрализация.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участники сети равноценны между собой и могут осуществлять передачу данных напрямую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масштабируемости.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на блокчейн </a:t>
                      </a:r>
                      <a:r>
                        <a:rPr lang="ru-RU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Bitcoin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приходилось бы доля транзакций Виза, то его размер достигал бы сотен терабайтов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14117"/>
                  </a:ext>
                </a:extLst>
              </a:tr>
              <a:tr h="1085011"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Надежность.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Отсутствует возможность подмены данных и хакерских атак, поскольку применяются специальные зашифрованные ключи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 мошеннических действий.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Передача данных блокчейн происходит необратимо. В связи с этим отсутствует возможность отмены операции, даже если она была осуществлена ошибочно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69353"/>
                  </a:ext>
                </a:extLst>
              </a:tr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Прозрачность.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Можно проверить пройденный путь для любой транзакции, поскольку любой блок доступен для публичного просмотра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Атака 51%.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Если 51% вычислительных мощностей будет принадлежать одному устройству, то целостность будет нарушена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252590"/>
                  </a:ext>
                </a:extLst>
              </a:tr>
              <a:tr h="881572">
                <a:tc>
                  <a:txBody>
                    <a:bodyPr/>
                    <a:lstStyle/>
                    <a:p>
                      <a:pPr fontAlgn="t"/>
                      <a:r>
                        <a:rPr lang="ru-RU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Универсальность.</a:t>
                      </a: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Блокчейн может применяться в различных сферах (финансовый сектор, юриспруденция, недвижимость и др.)</a:t>
                      </a:r>
                      <a:b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6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21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501E7E-176E-44E0-8083-AD5D22FDE081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блокчейн?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C7CA04-D09F-4318-A07A-87CC64BA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15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5A3B-57B0-4836-883D-62F81AAF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8" y="730712"/>
            <a:ext cx="762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187CA-EFE0-4A07-A1FB-EAC87D26FF21}"/>
              </a:ext>
            </a:extLst>
          </p:cNvPr>
          <p:cNvSpPr txBox="1"/>
          <p:nvPr/>
        </p:nvSpPr>
        <p:spPr>
          <a:xfrm>
            <a:off x="5278120" y="141141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Блокчейн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FCF58-665C-4184-BEF1-3B3D2BFFE0C9}"/>
              </a:ext>
            </a:extLst>
          </p:cNvPr>
          <p:cNvSpPr txBox="1"/>
          <p:nvPr/>
        </p:nvSpPr>
        <p:spPr>
          <a:xfrm>
            <a:off x="3769360" y="207889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Криптовалюта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19781-E671-49BA-AAEB-22847670034A}"/>
              </a:ext>
            </a:extLst>
          </p:cNvPr>
          <p:cNvSpPr txBox="1"/>
          <p:nvPr/>
        </p:nvSpPr>
        <p:spPr>
          <a:xfrm>
            <a:off x="5928360" y="276667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NFT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1A92-8FA6-4D33-B216-8D54EED9757F}"/>
              </a:ext>
            </a:extLst>
          </p:cNvPr>
          <p:cNvSpPr txBox="1"/>
          <p:nvPr/>
        </p:nvSpPr>
        <p:spPr>
          <a:xfrm>
            <a:off x="5191760" y="3423920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/>
              <a:t>Смарт 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D296F-D391-44E0-B55E-EAFCDE090954}"/>
              </a:ext>
            </a:extLst>
          </p:cNvPr>
          <p:cNvSpPr txBox="1"/>
          <p:nvPr/>
        </p:nvSpPr>
        <p:spPr>
          <a:xfrm>
            <a:off x="6322060" y="411169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F54-5612-4DC1-9159-2E346D4F8E13}"/>
              </a:ext>
            </a:extLst>
          </p:cNvPr>
          <p:cNvSpPr txBox="1"/>
          <p:nvPr/>
        </p:nvSpPr>
        <p:spPr>
          <a:xfrm>
            <a:off x="5003800" y="4389929"/>
            <a:ext cx="151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Голосование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1E8BC-BCBF-4E17-9CCE-E8D917674382}"/>
              </a:ext>
            </a:extLst>
          </p:cNvPr>
          <p:cNvSpPr txBox="1"/>
          <p:nvPr/>
        </p:nvSpPr>
        <p:spPr>
          <a:xfrm>
            <a:off x="5793740" y="4753482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Образование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068EA-A80F-470E-B0C2-27DE346B160B}"/>
              </a:ext>
            </a:extLst>
          </p:cNvPr>
          <p:cNvSpPr txBox="1"/>
          <p:nvPr/>
        </p:nvSpPr>
        <p:spPr>
          <a:xfrm>
            <a:off x="5587243" y="5912438"/>
            <a:ext cx="7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787935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16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D96BC-4F03-4C59-A4D8-C6E6C8B7664A}"/>
              </a:ext>
            </a:extLst>
          </p:cNvPr>
          <p:cNvSpPr txBox="1"/>
          <p:nvPr/>
        </p:nvSpPr>
        <p:spPr>
          <a:xfrm>
            <a:off x="932872" y="706964"/>
            <a:ext cx="10926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Часто токенами и монетами называют одно и то же, но это не так.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Токен — это единица цифрового актива, которая представляет определенную стоимость или право на доступ к определенным ресурсам или услугам. Токены могут быть использованы в различных контекстах, включая криптовалюты, блокчейн-платформы, краудфандинговые кампании и другие.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0FE0CD-9516-4C6F-A2FE-CB998078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102911"/>
            <a:ext cx="83439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7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Токены управления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350A27-08DF-4A8C-8EFF-DBFC3B10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0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6B8FCD-E0DC-4164-A578-E889B8F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18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1DAE-C5DA-4656-B609-9C8CE8D798CC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Стейблкоины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AC15EA-0F8D-4B0C-8FAB-2DBC7BAE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409700"/>
            <a:ext cx="79914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8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294343-D8C9-4416-BAD0-2BFE0850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50" y="1050217"/>
            <a:ext cx="2949876" cy="29563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028290-8723-4202-BB80-AF7680B6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56" y="1050217"/>
            <a:ext cx="3394296" cy="295632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FCFE9-10F1-4EF1-A4DE-03B9A647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C66-6A93-486D-A743-1D35E5EF8611}" type="slidenum">
              <a:rPr lang="ru-RU" smtClean="0"/>
              <a:t>19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4210-A536-40B9-BF6A-D9A1093B4239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Невзаимозаменяемые токены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CF69F-782A-47C0-8F90-4D2FD1816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305" y="2189204"/>
            <a:ext cx="5238304" cy="42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 0.01365 L 0.81823 0.012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E3321-E4C3-44E5-8DB4-E25201AB20DD}"/>
              </a:ext>
            </a:extLst>
          </p:cNvPr>
          <p:cNvSpPr txBox="1"/>
          <p:nvPr/>
        </p:nvSpPr>
        <p:spPr>
          <a:xfrm>
            <a:off x="1064029" y="896538"/>
            <a:ext cx="54697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	Основная цель анализа использования технологии блокчейн заключается в рассмотрение децентрализованных, безопасных и надежных систем. </a:t>
            </a:r>
          </a:p>
          <a:p>
            <a:endParaRPr lang="ru-RU" dirty="0"/>
          </a:p>
          <a:p>
            <a:r>
              <a:rPr lang="ru-RU" dirty="0"/>
              <a:t>	Также целью рассмотрения блокчейна заключается в поиске возможных сценариев его использования и улучшения процессов в различных сферах деятельности.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40EB9-7C73-408B-91BC-B627F202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814" y="571893"/>
            <a:ext cx="4382530" cy="2465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21FB9-A309-46AB-A818-22E4C93FBFA3}"/>
              </a:ext>
            </a:extLst>
          </p:cNvPr>
          <p:cNvSpPr txBox="1"/>
          <p:nvPr/>
        </p:nvSpPr>
        <p:spPr>
          <a:xfrm>
            <a:off x="1064029" y="3168679"/>
            <a:ext cx="64340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Задачи: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Изучить теорию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способы применения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Рассмотреть реальные проекты в которых уже применили блокчейн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Сравнить с другими видами систем хранения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Определить везде ли применима данная технология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3701C3-6899-4F21-B29A-24667679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5" y="3168679"/>
            <a:ext cx="28193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5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4C62-6CE1-43C4-84ED-22FB3DB877FF}"/>
              </a:ext>
            </a:extLst>
          </p:cNvPr>
          <p:cNvSpPr txBox="1"/>
          <p:nvPr/>
        </p:nvSpPr>
        <p:spPr>
          <a:xfrm>
            <a:off x="1043709" y="816939"/>
            <a:ext cx="1072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tabLst>
                <a:tab pos="457200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Смарт-контракты (Smart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Contracts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— это программный код, который автоматически выполняет и контролирует условия договоренности между двумя или более сторонами. Они используют технологию блокчейн для обеспечения прозрачности, безопасности и автоматизации процессов.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2F556A-44C5-42C8-9EB1-8AA7BEC6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15" y="1777839"/>
            <a:ext cx="6382766" cy="44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80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B8F1E5-DFB4-48CF-AE7E-C2D5C673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71" y="2100550"/>
            <a:ext cx="6362053" cy="4219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90E70-2212-4CEF-BC99-98EA282C022F}"/>
              </a:ext>
            </a:extLst>
          </p:cNvPr>
          <p:cNvSpPr txBox="1"/>
          <p:nvPr/>
        </p:nvSpPr>
        <p:spPr>
          <a:xfrm>
            <a:off x="1062182" y="777111"/>
            <a:ext cx="107788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Стороны подписывают умный контракт, используя аналогичные подписанию отправки средств в действующих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криптовалютных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сетях методы.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Смарт-контракты на блокчейн-платформах подписываются криптографическими ключами, также известными как цифровые подписи. </a:t>
            </a:r>
          </a:p>
        </p:txBody>
      </p:sp>
    </p:spTree>
    <p:extLst>
      <p:ext uri="{BB962C8B-B14F-4D97-AF65-F5344CB8AC3E}">
        <p14:creationId xmlns:p14="http://schemas.microsoft.com/office/powerpoint/2010/main" val="259307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Смарт-контракты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926C6F-9755-46A9-B4DE-47FFA7C5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241" y="885182"/>
            <a:ext cx="6783514" cy="50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89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72643D-35A5-49EF-B374-6FBC2DAF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B4D89-966F-48DF-BF4E-763316E93A39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Axie Infinity - Battle, Collect, and Trade Collectible NFT Creatures">
            <a:extLst>
              <a:ext uri="{FF2B5EF4-FFF2-40B4-BE49-F238E27FC236}">
                <a16:creationId xmlns:a16="http://schemas.microsoft.com/office/drawing/2014/main" id="{29503BD3-8D65-4773-B805-58B4A812F4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68" y="2349924"/>
            <a:ext cx="5258172" cy="295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452F2C-9951-4A2D-9390-BF7D93F67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46" y="2349924"/>
            <a:ext cx="5253930" cy="295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ED8F7-CE13-4E94-AD5C-931722707EBA}"/>
              </a:ext>
            </a:extLst>
          </p:cNvPr>
          <p:cNvSpPr txBox="1"/>
          <p:nvPr/>
        </p:nvSpPr>
        <p:spPr>
          <a:xfrm>
            <a:off x="1224951" y="1001993"/>
            <a:ext cx="10124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В отличие от традиционных видеоигр, большинство игровых </a:t>
            </a:r>
            <a:r>
              <a:rPr lang="ru-RU" dirty="0" err="1"/>
              <a:t>DApp</a:t>
            </a:r>
            <a:r>
              <a:rPr lang="ru-RU" dirty="0"/>
              <a:t> предоставляют игрокам полный контроль над внутриигровыми активами и позволяют монетизировать их в реальной жизни. </a:t>
            </a:r>
          </a:p>
        </p:txBody>
      </p:sp>
    </p:spTree>
    <p:extLst>
      <p:ext uri="{BB962C8B-B14F-4D97-AF65-F5344CB8AC3E}">
        <p14:creationId xmlns:p14="http://schemas.microsoft.com/office/powerpoint/2010/main" val="333805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3319F5-FED5-4985-9D43-4BEFE478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24</a:t>
            </a:fld>
            <a:endParaRPr lang="ru-RU"/>
          </a:p>
        </p:txBody>
      </p:sp>
      <p:sp>
        <p:nvSpPr>
          <p:cNvPr id="5" name="Крест 4">
            <a:extLst>
              <a:ext uri="{FF2B5EF4-FFF2-40B4-BE49-F238E27FC236}">
                <a16:creationId xmlns:a16="http://schemas.microsoft.com/office/drawing/2014/main" id="{652DD84C-0C3B-458D-B456-A63268EBD8E1}"/>
              </a:ext>
            </a:extLst>
          </p:cNvPr>
          <p:cNvSpPr/>
          <p:nvPr/>
        </p:nvSpPr>
        <p:spPr>
          <a:xfrm>
            <a:off x="3389746" y="866995"/>
            <a:ext cx="812800" cy="812800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C698A-4B50-4AD3-B018-88F02869E55F}"/>
              </a:ext>
            </a:extLst>
          </p:cNvPr>
          <p:cNvSpPr txBox="1"/>
          <p:nvPr/>
        </p:nvSpPr>
        <p:spPr>
          <a:xfrm>
            <a:off x="-1" y="26904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BE20CE1-FB37-4101-B13B-4586477DDA26}"/>
              </a:ext>
            </a:extLst>
          </p:cNvPr>
          <p:cNvSpPr/>
          <p:nvPr/>
        </p:nvSpPr>
        <p:spPr>
          <a:xfrm>
            <a:off x="7788565" y="1072363"/>
            <a:ext cx="822036" cy="400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2A1946F-3F1B-47D6-B401-800719160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637177"/>
              </p:ext>
            </p:extLst>
          </p:nvPr>
        </p:nvGraphicFramePr>
        <p:xfrm>
          <a:off x="1216325" y="1875679"/>
          <a:ext cx="9782354" cy="3898376"/>
        </p:xfrm>
        <a:graphic>
          <a:graphicData uri="http://schemas.openxmlformats.org/drawingml/2006/table">
            <a:tbl>
              <a:tblPr/>
              <a:tblGrid>
                <a:gridCol w="4891177">
                  <a:extLst>
                    <a:ext uri="{9D8B030D-6E8A-4147-A177-3AD203B41FA5}">
                      <a16:colId xmlns:a16="http://schemas.microsoft.com/office/drawing/2014/main" val="465396584"/>
                    </a:ext>
                  </a:extLst>
                </a:gridCol>
                <a:gridCol w="4891177">
                  <a:extLst>
                    <a:ext uri="{9D8B030D-6E8A-4147-A177-3AD203B41FA5}">
                      <a16:colId xmlns:a16="http://schemas.microsoft.com/office/drawing/2014/main" val="712135603"/>
                    </a:ext>
                  </a:extLst>
                </a:gridCol>
              </a:tblGrid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Нулевое время простоя.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Когда один узел (нода) покидает сеть или какой-либо компонент выходит из строя, все оставшиеся блоки по-прежнему работают и могут взять на себя дополнительную работу.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Сложность создания.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Неизменность смарт-контрактов особенно затрудняет создание и проектирование децентрализованных приложений.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14117"/>
                  </a:ext>
                </a:extLst>
              </a:tr>
              <a:tr h="1085011">
                <a:tc>
                  <a:txBody>
                    <a:bodyPr/>
                    <a:lstStyle/>
                    <a:p>
                      <a:pPr marL="0" indent="0" algn="just">
                        <a:tabLst>
                          <a:tab pos="457200" algn="l"/>
                        </a:tabLs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Устойчивость к цензуре.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Опять же, поскольку они работают поверх открытых сетей без разрешений, ни один объект не имеет полномочий или полномочий блокировать пользователям доступ к децентрализованным приложениям или их развертывание.</a:t>
                      </a: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Плохое взаимодействие с пользователем.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В целом децентрализованные приложения обеспечивают более низкий уровень взаимодействия с пользователем, чем их централизованные аналоги.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69353"/>
                  </a:ext>
                </a:extLst>
              </a:tr>
              <a:tr h="67813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Конфиденциальность.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Как правило, пользователи могут свободно взаимодействовать с децентрализованными приложениями.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Дорого в использовании.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Для совершения транзакции в децентрализованном приложении требуется оплата комиссии за сетевую транзакцию.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252590"/>
                  </a:ext>
                </a:extLst>
              </a:tr>
              <a:tr h="881572"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Прозрачность.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Поскольку децентрализованные приложения работают на общедоступных и прозрачных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блокчейнах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все данные, включая исходный код dapp и все входящие и исходящие транзакции, также прозрачны и общедоступны. </a:t>
                      </a:r>
                      <a:b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13" marR="67813" marT="33907" marB="33907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+mn-cs"/>
                      </a:endParaRPr>
                    </a:p>
                  </a:txBody>
                  <a:tcPr marL="67813" marR="67813" marT="33907" marB="3390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6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6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FDA7D4-B019-42C5-B3FB-ED3399BC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107B58-67E9-48E4-A845-09E097C8C9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14" y="763186"/>
            <a:ext cx="6503292" cy="551846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47A56E-EBC3-4D16-9AB8-B06FB8F33606}"/>
              </a:ext>
            </a:extLst>
          </p:cNvPr>
          <p:cNvSpPr txBox="1"/>
          <p:nvPr/>
        </p:nvSpPr>
        <p:spPr>
          <a:xfrm>
            <a:off x="-1" y="269047"/>
            <a:ext cx="12191999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Порог вхождения</a:t>
            </a:r>
          </a:p>
        </p:txBody>
      </p:sp>
    </p:spTree>
    <p:extLst>
      <p:ext uri="{BB962C8B-B14F-4D97-AF65-F5344CB8AC3E}">
        <p14:creationId xmlns:p14="http://schemas.microsoft.com/office/powerpoint/2010/main" val="724845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9C1F56-E6BC-4669-87C1-CC67C222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13F69-69C1-480D-8A79-5EFB79B0C914}"/>
              </a:ext>
            </a:extLst>
          </p:cNvPr>
          <p:cNvSpPr txBox="1"/>
          <p:nvPr/>
        </p:nvSpPr>
        <p:spPr>
          <a:xfrm>
            <a:off x="944865" y="616399"/>
            <a:ext cx="10830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/>
              <a:t>Данная технология все еще развивается.</a:t>
            </a:r>
            <a:endParaRPr lang="en-US" sz="1600" b="0" dirty="0"/>
          </a:p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/>
              <a:t>Вытеснит устоявшиеся порядки изменив вид отношений между поставщиком и получателем.</a:t>
            </a:r>
            <a:endParaRPr lang="en-US" sz="1600" b="0" dirty="0"/>
          </a:p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/>
              <a:t>Система прозрачна так как ничего не скрывается.</a:t>
            </a:r>
            <a:endParaRPr lang="en-US" sz="1600" b="0" dirty="0"/>
          </a:p>
          <a:p>
            <a:pPr marL="742950" lvl="1" indent="-285750">
              <a:lnSpc>
                <a:spcPct val="150000"/>
              </a:lnSpc>
              <a:buFont typeface="Times New Roman" panose="02020603050405020304" pitchFamily="18" charset="0"/>
              <a:buChar char="₋"/>
            </a:pPr>
            <a:r>
              <a:rPr lang="ru-RU" sz="1600" b="0" dirty="0"/>
              <a:t>Технология сложна для понимания.</a:t>
            </a:r>
            <a:endParaRPr lang="en-US" sz="1600" b="0" dirty="0"/>
          </a:p>
          <a:p>
            <a:pPr algn="l"/>
            <a:endParaRPr lang="en-US" sz="1600" b="0" dirty="0"/>
          </a:p>
          <a:p>
            <a:pPr algn="l"/>
            <a:r>
              <a:rPr lang="ru-RU" sz="1600" b="0" dirty="0"/>
              <a:t>	Но уверен, что в скором времени человечество примет и будет активно использовать блокчейн повсеместно, а связанно это с тем, что это упрощает систему передачи исключая третье лицо.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A2198-04FC-48ED-8FED-BF35BBA62320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1DA0A7-55EE-4E0E-A748-43910DA03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35" y="3060021"/>
            <a:ext cx="5092930" cy="33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E2D82-300D-433C-8FB3-949F8D97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1285"/>
            <a:ext cx="12192000" cy="83543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55DBCA-E4F1-4328-B189-52E54534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74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3</a:t>
            </a:fld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4DCE5-4B82-4167-A989-98451C27EAA5}"/>
              </a:ext>
            </a:extLst>
          </p:cNvPr>
          <p:cNvSpPr txBox="1"/>
          <p:nvPr/>
        </p:nvSpPr>
        <p:spPr>
          <a:xfrm>
            <a:off x="3890913" y="6206402"/>
            <a:ext cx="3914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Satoshi Nakamoto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E5AA0-74CE-4C9D-A084-BF13ECF1C1DE}"/>
              </a:ext>
            </a:extLst>
          </p:cNvPr>
          <p:cNvSpPr txBox="1"/>
          <p:nvPr/>
        </p:nvSpPr>
        <p:spPr>
          <a:xfrm>
            <a:off x="2208362" y="751220"/>
            <a:ext cx="76775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	</a:t>
            </a:r>
            <a:r>
              <a:rPr lang="ru-RU" dirty="0"/>
              <a:t>В 2009 году </a:t>
            </a:r>
            <a:r>
              <a:rPr lang="ru-RU" dirty="0" err="1"/>
              <a:t>Сатоши</a:t>
            </a:r>
            <a:r>
              <a:rPr lang="ru-RU" dirty="0"/>
              <a:t> </a:t>
            </a:r>
            <a:r>
              <a:rPr lang="ru-RU" dirty="0" err="1"/>
              <a:t>Накамото</a:t>
            </a:r>
            <a:r>
              <a:rPr lang="ru-RU" dirty="0"/>
              <a:t> выпустил первую версию программного обеспечения </a:t>
            </a:r>
            <a:r>
              <a:rPr lang="ru-RU" dirty="0" err="1"/>
              <a:t>Bitcoin</a:t>
            </a:r>
            <a:r>
              <a:rPr lang="ru-RU" dirty="0"/>
              <a:t>, которая позволяла пользователям создавать цифровые кошельки и осуществлять транзакции между ними.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709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блокчейна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0FF705F-92B2-4588-BF3B-BB182A9D2DBD}"/>
              </a:ext>
            </a:extLst>
          </p:cNvPr>
          <p:cNvGrpSpPr/>
          <p:nvPr/>
        </p:nvGrpSpPr>
        <p:grpSpPr>
          <a:xfrm>
            <a:off x="2650838" y="2001114"/>
            <a:ext cx="6890323" cy="4105666"/>
            <a:chOff x="2327745" y="1828438"/>
            <a:chExt cx="7195817" cy="428769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8CFB1F1-9897-48E0-B072-277D5A17C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7123" y="1828438"/>
              <a:ext cx="3776439" cy="4281802"/>
            </a:xfrm>
            <a:prstGeom prst="rect">
              <a:avLst/>
            </a:prstGeom>
          </p:spPr>
        </p:pic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FAC0F5E1-5122-46B1-B0C5-F94B5862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7745" y="1828438"/>
              <a:ext cx="2852760" cy="4287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3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4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EEFF55-D61A-4CEE-B532-56F36F516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5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FFC19B-A3FB-47EC-BCE6-B6CDF7E8D7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9" y="718457"/>
            <a:ext cx="10284802" cy="5421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82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6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1F7565-253C-41C3-BBC2-0F2737D88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57" y="504318"/>
            <a:ext cx="9459686" cy="62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7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42FDD-0FD1-4519-B940-7BFA234B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" y="563335"/>
            <a:ext cx="10172580" cy="57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0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88476-1B09-4F5F-A735-C4BA3E96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8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17BC-8883-4804-A013-3F7B207BC3E3}"/>
              </a:ext>
            </a:extLst>
          </p:cNvPr>
          <p:cNvSpPr txBox="1"/>
          <p:nvPr/>
        </p:nvSpPr>
        <p:spPr>
          <a:xfrm>
            <a:off x="0" y="301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блокчейна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F7A676-EAC6-4B13-AD7E-C7DC30D2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566338"/>
            <a:ext cx="10136015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31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50F948-1F43-419A-9EAD-98259D0B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F3D27-DF0C-42A9-A97B-57116AE586A3}" type="slidenum">
              <a:rPr lang="ru-RU" smtClean="0"/>
              <a:t>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5D9E5-88C8-4245-A695-88437D350B96}"/>
              </a:ext>
            </a:extLst>
          </p:cNvPr>
          <p:cNvSpPr txBox="1"/>
          <p:nvPr/>
        </p:nvSpPr>
        <p:spPr>
          <a:xfrm>
            <a:off x="0" y="1117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Жизненный цикл транзакции блокчейна</a:t>
            </a:r>
          </a:p>
        </p:txBody>
      </p:sp>
      <p:sp>
        <p:nvSpPr>
          <p:cNvPr id="3" name="AutoShape 2" descr="Что такое блокчейн и как он устроен: обзор для начинающих">
            <a:extLst>
              <a:ext uri="{FF2B5EF4-FFF2-40B4-BE49-F238E27FC236}">
                <a16:creationId xmlns:a16="http://schemas.microsoft.com/office/drawing/2014/main" id="{D6410DD2-F4FB-49B0-9DFC-36B5E39F11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25B805-B059-4655-9EF4-FBBB98E3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06" y="1071877"/>
            <a:ext cx="9388588" cy="44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5101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2680</TotalTime>
  <Words>939</Words>
  <Application>Microsoft Office PowerPoint</Application>
  <PresentationFormat>Широкоэкранный</PresentationFormat>
  <Paragraphs>116</Paragraphs>
  <Slides>27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Corbel</vt:lpstr>
      <vt:lpstr>Gill Sans MT</vt:lpstr>
      <vt:lpstr>Impact</vt:lpstr>
      <vt:lpstr>Times New Roman</vt:lpstr>
      <vt:lpstr>Wingdings 3</vt:lpstr>
      <vt:lpstr>Эмблема</vt:lpstr>
      <vt:lpstr>Анализ использования технологии блокчейн   Analiza utilizării tehnologiei blockchain   Analysis of the use of blockchain technology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титульник</dc:title>
  <dc:creator>Nick Hi</dc:creator>
  <cp:lastModifiedBy>Nick Hi</cp:lastModifiedBy>
  <cp:revision>28</cp:revision>
  <dcterms:created xsi:type="dcterms:W3CDTF">2023-03-04T15:57:41Z</dcterms:created>
  <dcterms:modified xsi:type="dcterms:W3CDTF">2023-05-29T15:17:17Z</dcterms:modified>
</cp:coreProperties>
</file>